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heat at 200oC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carefully pull out comb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buffer just over the gel</a:t>
            </a:r>
          </a:p>
        </p:txBody>
      </p:sp>
      <p:sp>
        <p:nvSpPr>
          <p:cNvPr id="192" name="Shape 19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left correct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right wrong</a:t>
            </a:r>
          </a:p>
        </p:txBody>
      </p:sp>
      <p:sp>
        <p:nvSpPr>
          <p:cNvPr id="198" name="Shape 19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6" name="Shape 20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no band - no plasmid</a:t>
            </a:r>
          </a:p>
        </p:txBody>
      </p:sp>
      <p:sp>
        <p:nvSpPr>
          <p:cNvPr id="212" name="Shape 21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5" name="Shape 9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i.e. whole backbone is negatively charged.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base pair</a:t>
            </a:r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remind them about plasmid</a:t>
            </a:r>
          </a:p>
        </p:txBody>
      </p:sp>
      <p:sp>
        <p:nvSpPr>
          <p:cNvPr id="119" name="Shape 11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explain why the gel can separate DNA by size</a:t>
            </a:r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prepare a used gel for them to observe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explain ladder</a:t>
            </a:r>
          </a:p>
        </p:txBody>
      </p:sp>
      <p:sp>
        <p:nvSpPr>
          <p:cNvPr id="147" name="Shape 14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3" name="Shape 16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10ml buffer - 100ml water</a:t>
            </a:r>
          </a:p>
        </p:txBody>
      </p:sp>
      <p:sp>
        <p:nvSpPr>
          <p:cNvPr id="186" name="Shape 18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ctrTitle"/>
          </p:nvPr>
        </p:nvSpPr>
        <p:spPr>
          <a:xfrm>
            <a:off x="685800" y="1371600"/>
            <a:ext cx="7848599" cy="1927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685800" y="3505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accent1"/>
              </a:buClr>
              <a:buFont typeface="Arial"/>
              <a:buNone/>
              <a:defRPr/>
            </a:lvl1pPr>
            <a:lvl2pPr indent="0" lvl="1" marL="457200" marR="0" rtl="0" algn="ctr">
              <a:spcBef>
                <a:spcPts val="400"/>
              </a:spcBef>
              <a:buClr>
                <a:schemeClr val="accent1"/>
              </a:buClr>
              <a:buFont typeface="Arial"/>
              <a:buNone/>
              <a:defRPr/>
            </a:lvl2pPr>
            <a:lvl3pPr indent="0" lvl="2" marL="914400" marR="0" rtl="0" algn="ctr">
              <a:spcBef>
                <a:spcPts val="360"/>
              </a:spcBef>
              <a:buClr>
                <a:schemeClr val="accent1"/>
              </a:buClr>
              <a:buFont typeface="Arial"/>
              <a:buNone/>
              <a:defRPr/>
            </a:lvl3pPr>
            <a:lvl4pPr indent="0" lvl="3" marL="1371600" marR="0" rtl="0" algn="ctr">
              <a:spcBef>
                <a:spcPts val="320"/>
              </a:spcBef>
              <a:buClr>
                <a:schemeClr val="accent1"/>
              </a:buClr>
              <a:buFont typeface="Arial"/>
              <a:buNone/>
              <a:defRPr/>
            </a:lvl4pPr>
            <a:lvl5pPr indent="0" lvl="4" marL="1828800" marR="0" rtl="0" algn="ctr">
              <a:spcBef>
                <a:spcPts val="280"/>
              </a:spcBef>
              <a:buClr>
                <a:schemeClr val="accent1"/>
              </a:buClr>
              <a:buFont typeface="Arial"/>
              <a:buNone/>
              <a:defRPr/>
            </a:lvl5pPr>
            <a:lvl6pPr indent="0" lvl="5" marL="2286000" marR="0" rtl="0" algn="ctr">
              <a:spcBef>
                <a:spcPts val="260"/>
              </a:spcBef>
              <a:buClr>
                <a:schemeClr val="accent1"/>
              </a:buClr>
              <a:buFont typeface="Arial"/>
              <a:buNone/>
              <a:defRPr/>
            </a:lvl6pPr>
            <a:lvl7pPr indent="0" lvl="6" marL="2743200" marR="0" rtl="0" algn="ctr">
              <a:spcBef>
                <a:spcPts val="260"/>
              </a:spcBef>
              <a:buClr>
                <a:schemeClr val="accent1"/>
              </a:buClr>
              <a:buFont typeface="Arial"/>
              <a:buNone/>
              <a:defRPr/>
            </a:lvl7pPr>
            <a:lvl8pPr indent="0" lvl="7" marL="3200400" marR="0" rtl="0" algn="ctr">
              <a:spcBef>
                <a:spcPts val="260"/>
              </a:spcBef>
              <a:buClr>
                <a:schemeClr val="accent1"/>
              </a:buClr>
              <a:buFont typeface="Arial"/>
              <a:buNone/>
              <a:defRPr/>
            </a:lvl8pPr>
            <a:lvl9pPr indent="0" lvl="8" marL="3657600" marR="0" rtl="0" algn="ctr">
              <a:spcBef>
                <a:spcPts val="260"/>
              </a:spcBef>
              <a:buClr>
                <a:schemeClr val="accent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cxnSp>
        <p:nvCxnSpPr>
          <p:cNvPr id="19" name="Shape 19"/>
          <p:cNvCxnSpPr/>
          <p:nvPr/>
        </p:nvCxnSpPr>
        <p:spPr>
          <a:xfrm>
            <a:off x="685800" y="3398519"/>
            <a:ext cx="7848599" cy="1587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2133599" y="-76200"/>
            <a:ext cx="4876799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3339" lvl="0" marL="182880" rtl="0" algn="l">
              <a:spcBef>
                <a:spcPts val="480"/>
              </a:spcBef>
              <a:buClr>
                <a:schemeClr val="accent1"/>
              </a:buClr>
              <a:buFont typeface="Arial"/>
              <a:buChar char="•"/>
              <a:defRPr/>
            </a:lvl1pPr>
            <a:lvl2pPr indent="-82550" lvl="1" marL="457200" rtl="0" algn="l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/>
            </a:lvl2pPr>
            <a:lvl3pPr indent="-82550" lvl="2" marL="731520" rtl="0" algn="l">
              <a:spcBef>
                <a:spcPts val="360"/>
              </a:spcBef>
              <a:buClr>
                <a:schemeClr val="accent1"/>
              </a:buClr>
              <a:buFont typeface="Arial"/>
              <a:buChar char="•"/>
              <a:defRPr/>
            </a:lvl3pPr>
            <a:lvl4pPr indent="-91439" lvl="3" marL="1005839" rtl="0" algn="l">
              <a:spcBef>
                <a:spcPts val="320"/>
              </a:spcBef>
              <a:buClr>
                <a:schemeClr val="accent1"/>
              </a:buClr>
              <a:buFont typeface="Arial"/>
              <a:buChar char="•"/>
              <a:defRPr/>
            </a:lvl4pPr>
            <a:lvl5pPr indent="-58419" lvl="4" marL="1188720" rtl="0" algn="l">
              <a:spcBef>
                <a:spcPts val="280"/>
              </a:spcBef>
              <a:buClr>
                <a:schemeClr val="accent1"/>
              </a:buClr>
              <a:buFont typeface="Arial"/>
              <a:buChar char="•"/>
              <a:defRPr/>
            </a:lvl5pPr>
            <a:lvl6pPr indent="-107950" lvl="5" marL="137160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6pPr>
            <a:lvl7pPr indent="-100330" lvl="6" marL="155448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7pPr>
            <a:lvl8pPr indent="-105410" lvl="7" marL="173736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8pPr>
            <a:lvl9pPr indent="-110489" lvl="8" marL="192024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 rot="5400000">
            <a:off x="4724399" y="2514600"/>
            <a:ext cx="58674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" type="body"/>
          </p:nvPr>
        </p:nvSpPr>
        <p:spPr>
          <a:xfrm rot="5400000">
            <a:off x="533400" y="533400"/>
            <a:ext cx="5867400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3339" lvl="0" marL="182880" rtl="0" algn="l">
              <a:spcBef>
                <a:spcPts val="480"/>
              </a:spcBef>
              <a:buClr>
                <a:schemeClr val="accent1"/>
              </a:buClr>
              <a:buFont typeface="Arial"/>
              <a:buChar char="•"/>
              <a:defRPr/>
            </a:lvl1pPr>
            <a:lvl2pPr indent="-82550" lvl="1" marL="457200" rtl="0" algn="l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/>
            </a:lvl2pPr>
            <a:lvl3pPr indent="-82550" lvl="2" marL="731520" rtl="0" algn="l">
              <a:spcBef>
                <a:spcPts val="360"/>
              </a:spcBef>
              <a:buClr>
                <a:schemeClr val="accent1"/>
              </a:buClr>
              <a:buFont typeface="Arial"/>
              <a:buChar char="•"/>
              <a:defRPr/>
            </a:lvl3pPr>
            <a:lvl4pPr indent="-91439" lvl="3" marL="1005839" rtl="0" algn="l">
              <a:spcBef>
                <a:spcPts val="320"/>
              </a:spcBef>
              <a:buClr>
                <a:schemeClr val="accent1"/>
              </a:buClr>
              <a:buFont typeface="Arial"/>
              <a:buChar char="•"/>
              <a:defRPr/>
            </a:lvl4pPr>
            <a:lvl5pPr indent="-58419" lvl="4" marL="1188720" rtl="0" algn="l">
              <a:spcBef>
                <a:spcPts val="280"/>
              </a:spcBef>
              <a:buClr>
                <a:schemeClr val="accent1"/>
              </a:buClr>
              <a:buFont typeface="Arial"/>
              <a:buChar char="•"/>
              <a:defRPr/>
            </a:lvl5pPr>
            <a:lvl6pPr indent="-107950" lvl="5" marL="137160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6pPr>
            <a:lvl7pPr indent="-100330" lvl="6" marL="155448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7pPr>
            <a:lvl8pPr indent="-105410" lvl="7" marL="173736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8pPr>
            <a:lvl9pPr indent="-110489" lvl="8" marL="192024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83" name="Shape 83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4" name="Shape 84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5" name="Shape 85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3339" lvl="0" marL="182880" rtl="0" algn="l">
              <a:spcBef>
                <a:spcPts val="480"/>
              </a:spcBef>
              <a:buClr>
                <a:schemeClr val="accent1"/>
              </a:buClr>
              <a:buFont typeface="Arial"/>
              <a:buChar char="•"/>
              <a:defRPr/>
            </a:lvl1pPr>
            <a:lvl2pPr indent="-82550" lvl="1" marL="457200" rtl="0" algn="l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/>
            </a:lvl2pPr>
            <a:lvl3pPr indent="-82550" lvl="2" marL="731520" rtl="0" algn="l">
              <a:spcBef>
                <a:spcPts val="360"/>
              </a:spcBef>
              <a:buClr>
                <a:schemeClr val="accent1"/>
              </a:buClr>
              <a:buFont typeface="Arial"/>
              <a:buChar char="•"/>
              <a:defRPr/>
            </a:lvl3pPr>
            <a:lvl4pPr indent="-91439" lvl="3" marL="1005839" rtl="0" algn="l">
              <a:spcBef>
                <a:spcPts val="320"/>
              </a:spcBef>
              <a:buClr>
                <a:schemeClr val="accent1"/>
              </a:buClr>
              <a:buFont typeface="Arial"/>
              <a:buChar char="•"/>
              <a:defRPr/>
            </a:lvl4pPr>
            <a:lvl5pPr indent="-58419" lvl="4" marL="1188720" rtl="0" algn="l">
              <a:spcBef>
                <a:spcPts val="280"/>
              </a:spcBef>
              <a:buClr>
                <a:schemeClr val="accent1"/>
              </a:buClr>
              <a:buFont typeface="Arial"/>
              <a:buChar char="•"/>
              <a:defRPr/>
            </a:lvl5pPr>
            <a:lvl6pPr indent="-107950" lvl="5" marL="137160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6pPr>
            <a:lvl7pPr indent="-100330" lvl="6" marL="155448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7pPr>
            <a:lvl8pPr indent="-105410" lvl="7" marL="173736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8pPr>
            <a:lvl9pPr indent="-110489" lvl="8" marL="192024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2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722312" y="2362200"/>
            <a:ext cx="7772400" cy="220027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722312" y="4626864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Clr>
                <a:schemeClr val="lt2"/>
              </a:buClr>
              <a:buFont typeface="Arial"/>
              <a:buNone/>
              <a:defRPr/>
            </a:lvl1pPr>
            <a:lvl2pPr indent="0" lvl="1" marL="4572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2pPr>
            <a:lvl3pPr indent="0" lvl="2" marL="9144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3pPr>
            <a:lvl4pPr indent="0" lvl="3" marL="13716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4pPr>
            <a:lvl5pPr indent="0" lvl="4" marL="18288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5pPr>
            <a:lvl6pPr indent="0" lvl="5" marL="22860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6pPr>
            <a:lvl7pPr indent="0" lvl="6" marL="27432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7pPr>
            <a:lvl8pPr indent="0" lvl="7" marL="32004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8pPr>
            <a:lvl9pPr indent="0" lvl="8" marL="3657600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cxnSp>
        <p:nvCxnSpPr>
          <p:cNvPr id="32" name="Shape 32"/>
          <p:cNvCxnSpPr/>
          <p:nvPr/>
        </p:nvCxnSpPr>
        <p:spPr>
          <a:xfrm>
            <a:off x="731520" y="4599432"/>
            <a:ext cx="7848599" cy="1587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457200" y="1673351"/>
            <a:ext cx="4038599" cy="47183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648200" y="1673351"/>
            <a:ext cx="4038599" cy="47183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57200" y="1676400"/>
            <a:ext cx="3931919" cy="63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ctr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indent="0" lvl="1" marL="457200" rtl="0">
              <a:spcBef>
                <a:spcPts val="0"/>
              </a:spcBef>
              <a:buFont typeface="Arial"/>
              <a:buNone/>
              <a:defRPr/>
            </a:lvl2pPr>
            <a:lvl3pPr indent="0" lvl="2" marL="914400" rtl="0">
              <a:spcBef>
                <a:spcPts val="0"/>
              </a:spcBef>
              <a:buFont typeface="Arial"/>
              <a:buNone/>
              <a:defRPr/>
            </a:lvl3pPr>
            <a:lvl4pPr indent="0" lvl="3" marL="1371600" rtl="0">
              <a:spcBef>
                <a:spcPts val="0"/>
              </a:spcBef>
              <a:buFont typeface="Arial"/>
              <a:buNone/>
              <a:defRPr/>
            </a:lvl4pPr>
            <a:lvl5pPr indent="0" lvl="4" marL="1828800" rtl="0">
              <a:spcBef>
                <a:spcPts val="0"/>
              </a:spcBef>
              <a:buFont typeface="Arial"/>
              <a:buNone/>
              <a:defRPr/>
            </a:lvl5pPr>
            <a:lvl6pPr indent="0" lvl="5" marL="2286000" rtl="0">
              <a:spcBef>
                <a:spcPts val="0"/>
              </a:spcBef>
              <a:buFont typeface="Arial"/>
              <a:buNone/>
              <a:defRPr/>
            </a:lvl6pPr>
            <a:lvl7pPr indent="0" lvl="6" marL="2743200" rtl="0">
              <a:spcBef>
                <a:spcPts val="0"/>
              </a:spcBef>
              <a:buFont typeface="Arial"/>
              <a:buNone/>
              <a:defRPr/>
            </a:lvl7pPr>
            <a:lvl8pPr indent="0" lvl="7" marL="3200400" rtl="0">
              <a:spcBef>
                <a:spcPts val="0"/>
              </a:spcBef>
              <a:buFont typeface="Arial"/>
              <a:buNone/>
              <a:defRPr/>
            </a:lvl8pPr>
            <a:lvl9pPr indent="0" lvl="8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57200" y="2438400"/>
            <a:ext cx="3931919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3" type="body"/>
          </p:nvPr>
        </p:nvSpPr>
        <p:spPr>
          <a:xfrm>
            <a:off x="4754880" y="1676400"/>
            <a:ext cx="3931919" cy="639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ctr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indent="0" lvl="1" marL="457200" rtl="0">
              <a:spcBef>
                <a:spcPts val="0"/>
              </a:spcBef>
              <a:buFont typeface="Arial"/>
              <a:buNone/>
              <a:defRPr/>
            </a:lvl2pPr>
            <a:lvl3pPr indent="0" lvl="2" marL="914400" rtl="0">
              <a:spcBef>
                <a:spcPts val="0"/>
              </a:spcBef>
              <a:buFont typeface="Arial"/>
              <a:buNone/>
              <a:defRPr/>
            </a:lvl3pPr>
            <a:lvl4pPr indent="0" lvl="3" marL="1371600" rtl="0">
              <a:spcBef>
                <a:spcPts val="0"/>
              </a:spcBef>
              <a:buFont typeface="Arial"/>
              <a:buNone/>
              <a:defRPr/>
            </a:lvl4pPr>
            <a:lvl5pPr indent="0" lvl="4" marL="1828800" rtl="0">
              <a:spcBef>
                <a:spcPts val="0"/>
              </a:spcBef>
              <a:buFont typeface="Arial"/>
              <a:buNone/>
              <a:defRPr/>
            </a:lvl5pPr>
            <a:lvl6pPr indent="0" lvl="5" marL="2286000" rtl="0">
              <a:spcBef>
                <a:spcPts val="0"/>
              </a:spcBef>
              <a:buFont typeface="Arial"/>
              <a:buNone/>
              <a:defRPr/>
            </a:lvl6pPr>
            <a:lvl7pPr indent="0" lvl="6" marL="2743200" rtl="0">
              <a:spcBef>
                <a:spcPts val="0"/>
              </a:spcBef>
              <a:buFont typeface="Arial"/>
              <a:buNone/>
              <a:defRPr/>
            </a:lvl7pPr>
            <a:lvl8pPr indent="0" lvl="7" marL="3200400" rtl="0">
              <a:spcBef>
                <a:spcPts val="0"/>
              </a:spcBef>
              <a:buFont typeface="Arial"/>
              <a:buNone/>
              <a:defRPr/>
            </a:lvl8pPr>
            <a:lvl9pPr indent="0" lvl="8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4" type="body"/>
          </p:nvPr>
        </p:nvSpPr>
        <p:spPr>
          <a:xfrm>
            <a:off x="4754880" y="2438400"/>
            <a:ext cx="3931919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cxnSp>
        <p:nvCxnSpPr>
          <p:cNvPr id="49" name="Shape 49"/>
          <p:cNvCxnSpPr/>
          <p:nvPr/>
        </p:nvCxnSpPr>
        <p:spPr>
          <a:xfrm rot="5400000">
            <a:off x="2217817" y="4045823"/>
            <a:ext cx="4709160" cy="793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457200" y="792079"/>
            <a:ext cx="2139695" cy="126187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2971800" y="792079"/>
            <a:ext cx="5714999" cy="557783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457200" y="2130551"/>
            <a:ext cx="2139695" cy="42436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Arial"/>
              <a:buNone/>
              <a:defRPr/>
            </a:lvl1pPr>
            <a:lvl2pPr indent="0" lvl="1" marL="457200" rtl="0">
              <a:spcBef>
                <a:spcPts val="0"/>
              </a:spcBef>
              <a:buFont typeface="Arial"/>
              <a:buNone/>
              <a:defRPr/>
            </a:lvl2pPr>
            <a:lvl3pPr indent="0" lvl="2" marL="914400" rtl="0">
              <a:spcBef>
                <a:spcPts val="0"/>
              </a:spcBef>
              <a:buFont typeface="Arial"/>
              <a:buNone/>
              <a:defRPr/>
            </a:lvl3pPr>
            <a:lvl4pPr indent="0" lvl="3" marL="1371600" rtl="0">
              <a:spcBef>
                <a:spcPts val="0"/>
              </a:spcBef>
              <a:buFont typeface="Arial"/>
              <a:buNone/>
              <a:defRPr/>
            </a:lvl4pPr>
            <a:lvl5pPr indent="0" lvl="4" marL="1828800" rtl="0">
              <a:spcBef>
                <a:spcPts val="0"/>
              </a:spcBef>
              <a:buFont typeface="Arial"/>
              <a:buNone/>
              <a:defRPr/>
            </a:lvl5pPr>
            <a:lvl6pPr indent="0" lvl="5" marL="2286000" rtl="0">
              <a:spcBef>
                <a:spcPts val="0"/>
              </a:spcBef>
              <a:buFont typeface="Arial"/>
              <a:buNone/>
              <a:defRPr/>
            </a:lvl6pPr>
            <a:lvl7pPr indent="0" lvl="6" marL="2743200" rtl="0">
              <a:spcBef>
                <a:spcPts val="0"/>
              </a:spcBef>
              <a:buFont typeface="Arial"/>
              <a:buNone/>
              <a:defRPr/>
            </a:lvl7pPr>
            <a:lvl8pPr indent="0" lvl="7" marL="3200400" rtl="0">
              <a:spcBef>
                <a:spcPts val="0"/>
              </a:spcBef>
              <a:buFont typeface="Arial"/>
              <a:buNone/>
              <a:defRPr/>
            </a:lvl8pPr>
            <a:lvl9pPr indent="0" lvl="8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cxnSp>
        <p:nvCxnSpPr>
          <p:cNvPr id="66" name="Shape 66"/>
          <p:cNvCxnSpPr/>
          <p:nvPr/>
        </p:nvCxnSpPr>
        <p:spPr>
          <a:xfrm rot="5400000">
            <a:off x="-13115" y="3580205"/>
            <a:ext cx="5577839" cy="1587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200" y="792479"/>
            <a:ext cx="2142679" cy="12649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/>
          <p:nvPr>
            <p:ph idx="2" type="pic"/>
          </p:nvPr>
        </p:nvSpPr>
        <p:spPr>
          <a:xfrm>
            <a:off x="2858609" y="838200"/>
            <a:ext cx="5904389" cy="5500456"/>
          </a:xfrm>
          <a:prstGeom prst="rect">
            <a:avLst/>
          </a:prstGeom>
          <a:solidFill>
            <a:schemeClr val="lt2"/>
          </a:solidFill>
          <a:ln cap="flat" cmpd="sng" w="76200">
            <a:solidFill>
              <a:srgbClr val="FFFFFF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457200" y="2133600"/>
            <a:ext cx="2139695" cy="424281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Arial"/>
              <a:buNone/>
              <a:defRPr/>
            </a:lvl1pPr>
            <a:lvl2pPr indent="0" lvl="1" marL="457200" rtl="0">
              <a:spcBef>
                <a:spcPts val="0"/>
              </a:spcBef>
              <a:buFont typeface="Arial"/>
              <a:buNone/>
              <a:defRPr/>
            </a:lvl2pPr>
            <a:lvl3pPr indent="0" lvl="2" marL="914400" rtl="0">
              <a:spcBef>
                <a:spcPts val="0"/>
              </a:spcBef>
              <a:buFont typeface="Arial"/>
              <a:buNone/>
              <a:defRPr/>
            </a:lvl3pPr>
            <a:lvl4pPr indent="0" lvl="3" marL="1371600" rtl="0">
              <a:spcBef>
                <a:spcPts val="0"/>
              </a:spcBef>
              <a:buFont typeface="Arial"/>
              <a:buNone/>
              <a:defRPr/>
            </a:lvl4pPr>
            <a:lvl5pPr indent="0" lvl="4" marL="1828800" rtl="0">
              <a:spcBef>
                <a:spcPts val="0"/>
              </a:spcBef>
              <a:buFont typeface="Arial"/>
              <a:buNone/>
              <a:defRPr/>
            </a:lvl5pPr>
            <a:lvl6pPr indent="0" lvl="5" marL="2286000" rtl="0">
              <a:spcBef>
                <a:spcPts val="0"/>
              </a:spcBef>
              <a:buFont typeface="Arial"/>
              <a:buNone/>
              <a:defRPr/>
            </a:lvl6pPr>
            <a:lvl7pPr indent="0" lvl="6" marL="2743200" rtl="0">
              <a:spcBef>
                <a:spcPts val="0"/>
              </a:spcBef>
              <a:buFont typeface="Arial"/>
              <a:buNone/>
              <a:defRPr/>
            </a:lvl7pPr>
            <a:lvl8pPr indent="0" lvl="7" marL="3200400" rtl="0">
              <a:spcBef>
                <a:spcPts val="0"/>
              </a:spcBef>
              <a:buFont typeface="Arial"/>
              <a:buNone/>
              <a:defRPr/>
            </a:lvl8pPr>
            <a:lvl9pPr indent="0" lvl="8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" name="Shape 8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3339" lvl="0" marL="182880" marR="0" rtl="0" algn="l">
              <a:spcBef>
                <a:spcPts val="480"/>
              </a:spcBef>
              <a:buClr>
                <a:schemeClr val="accent1"/>
              </a:buClr>
              <a:buFont typeface="Arial"/>
              <a:buChar char="•"/>
              <a:defRPr/>
            </a:lvl1pPr>
            <a:lvl2pPr indent="-82550" lvl="1" marL="457200" marR="0" rtl="0" algn="l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/>
            </a:lvl2pPr>
            <a:lvl3pPr indent="-82550" lvl="2" marL="731520" marR="0" rtl="0" algn="l">
              <a:spcBef>
                <a:spcPts val="360"/>
              </a:spcBef>
              <a:buClr>
                <a:schemeClr val="accent1"/>
              </a:buClr>
              <a:buFont typeface="Arial"/>
              <a:buChar char="•"/>
              <a:defRPr/>
            </a:lvl3pPr>
            <a:lvl4pPr indent="-91439" lvl="3" marL="1005839" marR="0" rtl="0" algn="l">
              <a:spcBef>
                <a:spcPts val="320"/>
              </a:spcBef>
              <a:buClr>
                <a:schemeClr val="accent1"/>
              </a:buClr>
              <a:buFont typeface="Arial"/>
              <a:buChar char="•"/>
              <a:defRPr/>
            </a:lvl4pPr>
            <a:lvl5pPr indent="-58419" lvl="4" marL="1188720" marR="0" rtl="0" algn="l">
              <a:spcBef>
                <a:spcPts val="280"/>
              </a:spcBef>
              <a:buClr>
                <a:schemeClr val="accent1"/>
              </a:buClr>
              <a:buFont typeface="Arial"/>
              <a:buChar char="•"/>
              <a:defRPr/>
            </a:lvl5pPr>
            <a:lvl6pPr indent="-107950" lvl="5" marL="1371600" marR="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6pPr>
            <a:lvl7pPr indent="-100330" lvl="6" marL="1554480" marR="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7pPr>
            <a:lvl8pPr indent="-105410" lvl="7" marL="1737360" marR="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8pPr>
            <a:lvl9pPr indent="-110489" lvl="8" marL="1920240" marR="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9" name="Shape 9"/>
          <p:cNvSpPr/>
          <p:nvPr/>
        </p:nvSpPr>
        <p:spPr>
          <a:xfrm>
            <a:off x="0" y="0"/>
            <a:ext cx="9144000" cy="3657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Shape 10"/>
          <p:cNvSpPr txBox="1"/>
          <p:nvPr>
            <p:ph idx="10" type="dt"/>
          </p:nvPr>
        </p:nvSpPr>
        <p:spPr>
          <a:xfrm>
            <a:off x="457200" y="18288"/>
            <a:ext cx="28956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1" type="ftr"/>
          </p:nvPr>
        </p:nvSpPr>
        <p:spPr>
          <a:xfrm>
            <a:off x="3429000" y="18288"/>
            <a:ext cx="4114800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7620000" y="18288"/>
            <a:ext cx="1066799" cy="3291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9.png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6.png"/><Relationship Id="rId4" Type="http://schemas.openxmlformats.org/officeDocument/2006/relationships/image" Target="../media/image0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4.png"/><Relationship Id="rId4" Type="http://schemas.openxmlformats.org/officeDocument/2006/relationships/image" Target="../media/image0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/>
          <p:nvPr/>
        </p:nvPicPr>
        <p:blipFill rotWithShape="1">
          <a:blip r:embed="rId3">
            <a:alphaModFix/>
          </a:blip>
          <a:srcRect b="14420" l="0" r="0" t="21134"/>
          <a:stretch/>
        </p:blipFill>
        <p:spPr>
          <a:xfrm rot="1194307">
            <a:off x="5689627" y="3515517"/>
            <a:ext cx="3050546" cy="349506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/>
          <p:nvPr>
            <p:ph type="ctrTitle"/>
          </p:nvPr>
        </p:nvSpPr>
        <p:spPr>
          <a:xfrm>
            <a:off x="647700" y="1141734"/>
            <a:ext cx="7848599" cy="19272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GEL ELECTROPHORESIS</a:t>
            </a: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4">
            <a:alphaModFix/>
          </a:blip>
          <a:srcRect b="21579" l="0" r="0" t="26382"/>
          <a:stretch/>
        </p:blipFill>
        <p:spPr>
          <a:xfrm>
            <a:off x="426343" y="3100659"/>
            <a:ext cx="3857699" cy="3568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Prepare agarose gel</a:t>
            </a:r>
          </a:p>
        </p:txBody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1g agarose + 100m</a:t>
            </a:r>
            <a:r>
              <a:rPr lang="en-US" sz="2400">
                <a:solidFill>
                  <a:schemeClr val="dk1"/>
                </a:solidFill>
              </a:rPr>
              <a:t>L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1x TEA buffer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 until colorless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Pour into casting tray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Cool until milky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Pull out comb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Tear off adhesive tape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Put tray into tank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Pour buffer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Loading samples</a:t>
            </a:r>
          </a:p>
        </p:txBody>
      </p:sp>
      <p:sp>
        <p:nvSpPr>
          <p:cNvPr id="201" name="Shape 201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micropipette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Mix loading dye with DNAs (pipette up-and-down)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Load into wells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2" name="Shape 202"/>
          <p:cNvPicPr preferRelativeResize="0"/>
          <p:nvPr/>
        </p:nvPicPr>
        <p:blipFill rotWithShape="1">
          <a:blip r:embed="rId3">
            <a:alphaModFix/>
          </a:blip>
          <a:srcRect b="20909" l="0" r="0" t="0"/>
          <a:stretch/>
        </p:blipFill>
        <p:spPr>
          <a:xfrm>
            <a:off x="611560" y="4057228"/>
            <a:ext cx="3816424" cy="2219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27610" y="4057228"/>
            <a:ext cx="3963774" cy="2219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Running gel</a:t>
            </a:r>
          </a:p>
        </p:txBody>
      </p:sp>
      <p:sp>
        <p:nvSpPr>
          <p:cNvPr id="209" name="Shape 209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 to red side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Voltage: 120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Duration: 1-1.5hr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Shape 2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4203" y="2674217"/>
            <a:ext cx="4876799" cy="3581399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Shape 215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Analyzing gel</a:t>
            </a:r>
          </a:p>
        </p:txBody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457200" y="1600200"/>
            <a:ext cx="4762871" cy="19728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Checking existence of plasmid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85000"/>
              <a:buFont typeface="Noto Symbol"/>
              <a:buChar char="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Find bands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DNA comparison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85000"/>
              <a:buFont typeface="Noto Symbol"/>
              <a:buChar char="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Find the lane with same DNA length with sample</a:t>
            </a:r>
          </a:p>
        </p:txBody>
      </p:sp>
      <p:cxnSp>
        <p:nvCxnSpPr>
          <p:cNvPr id="217" name="Shape 217"/>
          <p:cNvCxnSpPr/>
          <p:nvPr/>
        </p:nvCxnSpPr>
        <p:spPr>
          <a:xfrm>
            <a:off x="4716016" y="5085183"/>
            <a:ext cx="792087" cy="0"/>
          </a:xfrm>
          <a:prstGeom prst="straightConnector1">
            <a:avLst/>
          </a:prstGeom>
          <a:noFill/>
          <a:ln cap="flat" cmpd="sng" w="44450">
            <a:solidFill>
              <a:srgbClr val="FFC000"/>
            </a:solidFill>
            <a:prstDash val="solid"/>
            <a:round/>
            <a:headEnd len="med" w="med" type="none"/>
            <a:tailEnd len="lg" w="lg" type="stealth"/>
          </a:ln>
        </p:spPr>
      </p:cxnSp>
      <p:sp>
        <p:nvSpPr>
          <p:cNvPr id="218" name="Shape 218"/>
          <p:cNvSpPr txBox="1"/>
          <p:nvPr/>
        </p:nvSpPr>
        <p:spPr>
          <a:xfrm>
            <a:off x="3826028" y="4900517"/>
            <a:ext cx="88998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600 bp</a:t>
            </a:r>
          </a:p>
        </p:txBody>
      </p:sp>
      <p:cxnSp>
        <p:nvCxnSpPr>
          <p:cNvPr id="219" name="Shape 219"/>
          <p:cNvCxnSpPr/>
          <p:nvPr/>
        </p:nvCxnSpPr>
        <p:spPr>
          <a:xfrm>
            <a:off x="4716016" y="5270966"/>
            <a:ext cx="792087" cy="0"/>
          </a:xfrm>
          <a:prstGeom prst="straightConnector1">
            <a:avLst/>
          </a:prstGeom>
          <a:noFill/>
          <a:ln cap="flat" cmpd="sng" w="44450">
            <a:solidFill>
              <a:srgbClr val="FFC000"/>
            </a:solidFill>
            <a:prstDash val="solid"/>
            <a:round/>
            <a:headEnd len="med" w="med" type="none"/>
            <a:tailEnd len="lg" w="lg" type="stealth"/>
          </a:ln>
        </p:spPr>
      </p:cxnSp>
      <p:sp>
        <p:nvSpPr>
          <p:cNvPr id="220" name="Shape 220"/>
          <p:cNvSpPr txBox="1"/>
          <p:nvPr/>
        </p:nvSpPr>
        <p:spPr>
          <a:xfrm>
            <a:off x="3826028" y="5076635"/>
            <a:ext cx="88998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750 bp</a:t>
            </a:r>
          </a:p>
        </p:txBody>
      </p:sp>
      <p:sp>
        <p:nvSpPr>
          <p:cNvPr id="221" name="Shape 221"/>
          <p:cNvSpPr/>
          <p:nvPr/>
        </p:nvSpPr>
        <p:spPr>
          <a:xfrm rot="5400000">
            <a:off x="6526815" y="5028334"/>
            <a:ext cx="513928" cy="1337083"/>
          </a:xfrm>
          <a:prstGeom prst="rightBrace">
            <a:avLst>
              <a:gd fmla="val 17299" name="adj1"/>
              <a:gd fmla="val 50000" name="adj2"/>
            </a:avLst>
          </a:prstGeom>
          <a:noFill/>
          <a:ln cap="flat" cmpd="sng" w="9525">
            <a:solidFill>
              <a:srgbClr val="FFC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Shape 222"/>
          <p:cNvSpPr/>
          <p:nvPr/>
        </p:nvSpPr>
        <p:spPr>
          <a:xfrm rot="5400000">
            <a:off x="7688689" y="4952635"/>
            <a:ext cx="513928" cy="986667"/>
          </a:xfrm>
          <a:prstGeom prst="rightBrace">
            <a:avLst>
              <a:gd fmla="val 17299" name="adj1"/>
              <a:gd fmla="val 50000" name="adj2"/>
            </a:avLst>
          </a:prstGeom>
          <a:noFill/>
          <a:ln cap="flat" cmpd="sng" w="9525">
            <a:solidFill>
              <a:srgbClr val="FFC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Shape 223"/>
          <p:cNvSpPr txBox="1"/>
          <p:nvPr/>
        </p:nvSpPr>
        <p:spPr>
          <a:xfrm>
            <a:off x="6372200" y="5953841"/>
            <a:ext cx="825866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750bp</a:t>
            </a:r>
          </a:p>
        </p:txBody>
      </p:sp>
      <p:sp>
        <p:nvSpPr>
          <p:cNvPr id="224" name="Shape 224"/>
          <p:cNvSpPr txBox="1"/>
          <p:nvPr/>
        </p:nvSpPr>
        <p:spPr>
          <a:xfrm>
            <a:off x="7613120" y="5678166"/>
            <a:ext cx="825866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600bp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 b="50000" l="0" r="53714" t="0"/>
          <a:stretch/>
        </p:blipFill>
        <p:spPr>
          <a:xfrm>
            <a:off x="0" y="836712"/>
            <a:ext cx="8966659" cy="51125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 b="10158" l="0" r="25749" t="7761"/>
          <a:stretch/>
        </p:blipFill>
        <p:spPr>
          <a:xfrm>
            <a:off x="243693" y="447002"/>
            <a:ext cx="7632848" cy="57183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 txBox="1"/>
          <p:nvPr/>
        </p:nvSpPr>
        <p:spPr>
          <a:xfrm>
            <a:off x="4333478" y="1663627"/>
            <a:ext cx="1872207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Hydrogen bond</a:t>
            </a:r>
          </a:p>
        </p:txBody>
      </p:sp>
      <p:cxnSp>
        <p:nvCxnSpPr>
          <p:cNvPr id="104" name="Shape 104"/>
          <p:cNvCxnSpPr/>
          <p:nvPr/>
        </p:nvCxnSpPr>
        <p:spPr>
          <a:xfrm flipH="1">
            <a:off x="3275855" y="4739157"/>
            <a:ext cx="144016" cy="1296143"/>
          </a:xfrm>
          <a:prstGeom prst="straightConnector1">
            <a:avLst/>
          </a:prstGeom>
          <a:noFill/>
          <a:ln cap="flat" cmpd="sng" w="4445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" name="Shape 105"/>
          <p:cNvSpPr txBox="1"/>
          <p:nvPr/>
        </p:nvSpPr>
        <p:spPr>
          <a:xfrm>
            <a:off x="1563720" y="6035301"/>
            <a:ext cx="194421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Negative charge</a:t>
            </a:r>
          </a:p>
        </p:txBody>
      </p:sp>
      <p:cxnSp>
        <p:nvCxnSpPr>
          <p:cNvPr id="106" name="Shape 106"/>
          <p:cNvCxnSpPr/>
          <p:nvPr/>
        </p:nvCxnSpPr>
        <p:spPr>
          <a:xfrm>
            <a:off x="4333478" y="2032959"/>
            <a:ext cx="2038722" cy="0"/>
          </a:xfrm>
          <a:prstGeom prst="straightConnector1">
            <a:avLst/>
          </a:prstGeom>
          <a:noFill/>
          <a:ln cap="flat" cmpd="sng" w="4445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" name="Shape 107"/>
          <p:cNvCxnSpPr/>
          <p:nvPr/>
        </p:nvCxnSpPr>
        <p:spPr>
          <a:xfrm>
            <a:off x="4333478" y="3717032"/>
            <a:ext cx="2038722" cy="0"/>
          </a:xfrm>
          <a:prstGeom prst="straightConnector1">
            <a:avLst/>
          </a:prstGeom>
          <a:noFill/>
          <a:ln cap="flat" cmpd="sng" w="4445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" name="Shape 108"/>
          <p:cNvCxnSpPr/>
          <p:nvPr/>
        </p:nvCxnSpPr>
        <p:spPr>
          <a:xfrm>
            <a:off x="4333478" y="2032959"/>
            <a:ext cx="0" cy="1684071"/>
          </a:xfrm>
          <a:prstGeom prst="straightConnector1">
            <a:avLst/>
          </a:prstGeom>
          <a:noFill/>
          <a:ln cap="flat" cmpd="sng" w="4445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" name="Shape 109"/>
          <p:cNvCxnSpPr/>
          <p:nvPr/>
        </p:nvCxnSpPr>
        <p:spPr>
          <a:xfrm>
            <a:off x="6372200" y="2032959"/>
            <a:ext cx="0" cy="1684071"/>
          </a:xfrm>
          <a:prstGeom prst="straightConnector1">
            <a:avLst/>
          </a:prstGeom>
          <a:noFill/>
          <a:ln cap="flat" cmpd="sng" w="4445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0" name="Shape 110"/>
          <p:cNvCxnSpPr/>
          <p:nvPr/>
        </p:nvCxnSpPr>
        <p:spPr>
          <a:xfrm flipH="1" rot="10800000">
            <a:off x="6372200" y="2032960"/>
            <a:ext cx="1080120" cy="842035"/>
          </a:xfrm>
          <a:prstGeom prst="straightConnector1">
            <a:avLst/>
          </a:prstGeom>
          <a:noFill/>
          <a:ln cap="flat" cmpd="sng" w="4445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1" name="Shape 111"/>
          <p:cNvSpPr txBox="1"/>
          <p:nvPr/>
        </p:nvSpPr>
        <p:spPr>
          <a:xfrm>
            <a:off x="7452320" y="1848293"/>
            <a:ext cx="84583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</a:t>
            </a:r>
          </a:p>
        </p:txBody>
      </p:sp>
      <p:sp>
        <p:nvSpPr>
          <p:cNvPr id="112" name="Shape 112"/>
          <p:cNvSpPr/>
          <p:nvPr/>
        </p:nvSpPr>
        <p:spPr>
          <a:xfrm rot="-5400000">
            <a:off x="3444118" y="5427533"/>
            <a:ext cx="784262" cy="823427"/>
          </a:xfrm>
          <a:prstGeom prst="leftBrace">
            <a:avLst>
              <a:gd fmla="val 0" name="adj1"/>
              <a:gd fmla="val 50000" name="adj2"/>
            </a:avLst>
          </a:prstGeom>
          <a:noFill/>
          <a:ln cap="flat" cmpd="sng" w="444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Shape 113"/>
          <p:cNvSpPr/>
          <p:nvPr/>
        </p:nvSpPr>
        <p:spPr>
          <a:xfrm rot="-5400000">
            <a:off x="6850879" y="5869237"/>
            <a:ext cx="784262" cy="823427"/>
          </a:xfrm>
          <a:prstGeom prst="leftBrace">
            <a:avLst>
              <a:gd fmla="val 0" name="adj1"/>
              <a:gd fmla="val 50000" name="adj2"/>
            </a:avLst>
          </a:prstGeom>
          <a:noFill/>
          <a:ln cap="flat" cmpd="sng" w="444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" name="Shape 114"/>
          <p:cNvCxnSpPr>
            <a:stCxn id="112" idx="1"/>
          </p:cNvCxnSpPr>
          <p:nvPr/>
        </p:nvCxnSpPr>
        <p:spPr>
          <a:xfrm>
            <a:off x="3836249" y="6231378"/>
            <a:ext cx="1167900" cy="0"/>
          </a:xfrm>
          <a:prstGeom prst="straightConnector1">
            <a:avLst/>
          </a:prstGeom>
          <a:noFill/>
          <a:ln cap="flat" cmpd="sng" w="444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5" name="Shape 115"/>
          <p:cNvSpPr txBox="1"/>
          <p:nvPr/>
        </p:nvSpPr>
        <p:spPr>
          <a:xfrm>
            <a:off x="5070698" y="6096285"/>
            <a:ext cx="13003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backbones</a:t>
            </a:r>
          </a:p>
        </p:txBody>
      </p:sp>
      <p:cxnSp>
        <p:nvCxnSpPr>
          <p:cNvPr id="116" name="Shape 116"/>
          <p:cNvCxnSpPr>
            <a:endCxn id="113" idx="1"/>
          </p:cNvCxnSpPr>
          <p:nvPr/>
        </p:nvCxnSpPr>
        <p:spPr>
          <a:xfrm>
            <a:off x="6574610" y="6239882"/>
            <a:ext cx="668400" cy="433199"/>
          </a:xfrm>
          <a:prstGeom prst="straightConnector1">
            <a:avLst/>
          </a:prstGeom>
          <a:noFill/>
          <a:ln cap="flat" cmpd="sng" w="444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Theory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Plasmid backbones carry negative charge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3" name="Shape 123"/>
          <p:cNvGrpSpPr/>
          <p:nvPr/>
        </p:nvGrpSpPr>
        <p:grpSpPr>
          <a:xfrm>
            <a:off x="1259631" y="2348879"/>
            <a:ext cx="6019799" cy="1920875"/>
            <a:chOff x="767" y="1746"/>
            <a:chExt cx="3791" cy="1210"/>
          </a:xfrm>
        </p:grpSpPr>
        <p:sp>
          <p:nvSpPr>
            <p:cNvPr id="124" name="Shape 124"/>
            <p:cNvSpPr/>
            <p:nvPr/>
          </p:nvSpPr>
          <p:spPr>
            <a:xfrm>
              <a:off x="897" y="2195"/>
              <a:ext cx="1542" cy="323"/>
            </a:xfrm>
            <a:prstGeom prst="parallelogram">
              <a:avLst>
                <a:gd fmla="val 119427" name="adj"/>
              </a:avLst>
            </a:prstGeom>
            <a:solidFill>
              <a:srgbClr val="FFFFFF"/>
            </a:solidFill>
            <a:ln cap="flat" cmpd="sng" w="38100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" name="Shape 125"/>
            <p:cNvCxnSpPr/>
            <p:nvPr/>
          </p:nvCxnSpPr>
          <p:spPr>
            <a:xfrm>
              <a:off x="767" y="2334"/>
              <a:ext cx="256" cy="0"/>
            </a:xfrm>
            <a:prstGeom prst="straightConnector1">
              <a:avLst/>
            </a:prstGeom>
            <a:noFill/>
            <a:ln cap="flat" cmpd="sng" w="381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6" name="Shape 126"/>
            <p:cNvCxnSpPr/>
            <p:nvPr/>
          </p:nvCxnSpPr>
          <p:spPr>
            <a:xfrm>
              <a:off x="2354" y="2380"/>
              <a:ext cx="256" cy="0"/>
            </a:xfrm>
            <a:prstGeom prst="straightConnector1">
              <a:avLst/>
            </a:prstGeom>
            <a:noFill/>
            <a:ln cap="flat" cmpd="sng" w="38100">
              <a:solidFill>
                <a:srgbClr val="FF33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7" name="Shape 127"/>
            <p:cNvCxnSpPr/>
            <p:nvPr/>
          </p:nvCxnSpPr>
          <p:spPr>
            <a:xfrm rot="10800000">
              <a:off x="2481" y="2242"/>
              <a:ext cx="0" cy="277"/>
            </a:xfrm>
            <a:prstGeom prst="straightConnector1">
              <a:avLst/>
            </a:prstGeom>
            <a:noFill/>
            <a:ln cap="flat" cmpd="sng" w="38100">
              <a:solidFill>
                <a:srgbClr val="FF33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8" name="Shape 128"/>
            <p:cNvCxnSpPr/>
            <p:nvPr/>
          </p:nvCxnSpPr>
          <p:spPr>
            <a:xfrm>
              <a:off x="1239" y="1920"/>
              <a:ext cx="1157" cy="0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cxnSp>
          <p:nvCxnSpPr>
            <p:cNvPr id="129" name="Shape 129"/>
            <p:cNvCxnSpPr/>
            <p:nvPr/>
          </p:nvCxnSpPr>
          <p:spPr>
            <a:xfrm>
              <a:off x="4300" y="1746"/>
              <a:ext cx="223" cy="0"/>
            </a:xfrm>
            <a:prstGeom prst="straightConnector1">
              <a:avLst/>
            </a:prstGeom>
            <a:noFill/>
            <a:ln cap="flat" cmpd="sng" w="381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30" name="Shape 130"/>
            <p:cNvCxnSpPr/>
            <p:nvPr/>
          </p:nvCxnSpPr>
          <p:spPr>
            <a:xfrm>
              <a:off x="4336" y="2817"/>
              <a:ext cx="223" cy="0"/>
            </a:xfrm>
            <a:prstGeom prst="straightConnector1">
              <a:avLst/>
            </a:prstGeom>
            <a:noFill/>
            <a:ln cap="flat" cmpd="sng" w="38100">
              <a:solidFill>
                <a:srgbClr val="FF33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31" name="Shape 131"/>
            <p:cNvCxnSpPr/>
            <p:nvPr/>
          </p:nvCxnSpPr>
          <p:spPr>
            <a:xfrm rot="10800000">
              <a:off x="4449" y="2677"/>
              <a:ext cx="0" cy="279"/>
            </a:xfrm>
            <a:prstGeom prst="straightConnector1">
              <a:avLst/>
            </a:prstGeom>
            <a:noFill/>
            <a:ln cap="flat" cmpd="sng" w="38100">
              <a:solidFill>
                <a:srgbClr val="FF33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32" name="Shape 132"/>
            <p:cNvCxnSpPr/>
            <p:nvPr/>
          </p:nvCxnSpPr>
          <p:spPr>
            <a:xfrm>
              <a:off x="4411" y="1887"/>
              <a:ext cx="0" cy="605"/>
            </a:xfrm>
            <a:prstGeom prst="straightConnector1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med" w="med" type="none"/>
              <a:tailEnd len="lg" w="lg" type="triangle"/>
            </a:ln>
          </p:spPr>
        </p:cxnSp>
        <p:sp>
          <p:nvSpPr>
            <p:cNvPr id="133" name="Shape 133"/>
            <p:cNvSpPr/>
            <p:nvPr/>
          </p:nvSpPr>
          <p:spPr>
            <a:xfrm>
              <a:off x="3484" y="1839"/>
              <a:ext cx="704" cy="976"/>
            </a:xfrm>
            <a:prstGeom prst="rect">
              <a:avLst/>
            </a:prstGeom>
            <a:solidFill>
              <a:srgbClr val="FFFFFF"/>
            </a:solidFill>
            <a:ln cap="flat" cmpd="sng" w="38100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34" name="Shape 134"/>
            <p:cNvCxnSpPr/>
            <p:nvPr/>
          </p:nvCxnSpPr>
          <p:spPr>
            <a:xfrm>
              <a:off x="3187" y="1887"/>
              <a:ext cx="223" cy="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lg" w="lg" type="triangle"/>
            </a:ln>
          </p:spPr>
        </p:cxnSp>
      </p:grpSp>
      <p:sp>
        <p:nvSpPr>
          <p:cNvPr id="135" name="Shape 135"/>
          <p:cNvSpPr/>
          <p:nvPr/>
        </p:nvSpPr>
        <p:spPr>
          <a:xfrm>
            <a:off x="1979711" y="3140967"/>
            <a:ext cx="216023" cy="288032"/>
          </a:xfrm>
          <a:prstGeom prst="ellipse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Shape 136"/>
          <p:cNvSpPr/>
          <p:nvPr/>
        </p:nvSpPr>
        <p:spPr>
          <a:xfrm>
            <a:off x="6012160" y="2636911"/>
            <a:ext cx="216023" cy="288032"/>
          </a:xfrm>
          <a:prstGeom prst="ellipse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7" name="Shape 137"/>
          <p:cNvCxnSpPr/>
          <p:nvPr/>
        </p:nvCxnSpPr>
        <p:spPr>
          <a:xfrm flipH="1">
            <a:off x="1763687" y="3356992"/>
            <a:ext cx="288032" cy="792087"/>
          </a:xfrm>
          <a:prstGeom prst="straightConnector1">
            <a:avLst/>
          </a:prstGeom>
          <a:noFill/>
          <a:ln cap="flat" cmpd="sng" w="4445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8" name="Shape 138"/>
          <p:cNvSpPr txBox="1"/>
          <p:nvPr/>
        </p:nvSpPr>
        <p:spPr>
          <a:xfrm>
            <a:off x="1259632" y="4149080"/>
            <a:ext cx="1080120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DNA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Aims</a:t>
            </a:r>
          </a:p>
        </p:txBody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Separating DNA by size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check existence of plasmid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85000"/>
              <a:buFont typeface="Noto Symbol"/>
              <a:buChar char="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check PCR reactions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85000"/>
              <a:buFont typeface="Noto Symbol"/>
              <a:buChar char="➢"/>
            </a:pPr>
            <a:r>
              <a:rPr lang="en-US" sz="2000">
                <a:solidFill>
                  <a:schemeClr val="dk1"/>
                </a:solidFill>
              </a:rPr>
              <a:t>c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heck transformation reactions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25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DNA comparison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85000"/>
              <a:buFont typeface="Noto Symbol"/>
              <a:buChar char="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paternity tests</a:t>
            </a:r>
          </a:p>
          <a:p>
            <a:pPr indent="-190500" lvl="1" marL="457200" marR="0" rtl="0" algn="l">
              <a:spcBef>
                <a:spcPts val="400"/>
              </a:spcBef>
              <a:buClr>
                <a:schemeClr val="accent1"/>
              </a:buClr>
              <a:buSzPct val="85000"/>
              <a:buFont typeface="Noto Symbol"/>
              <a:buChar char="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forensics purposes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Background information</a:t>
            </a:r>
          </a:p>
        </p:txBody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457200" y="1600200"/>
            <a:ext cx="8229600" cy="4876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Label the wells on log book before running gel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 sure charge is correct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micropipette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ladder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sample 1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sample 2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 sample 3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5. crime scene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Shape 151"/>
          <p:cNvSpPr/>
          <p:nvPr/>
        </p:nvSpPr>
        <p:spPr>
          <a:xfrm>
            <a:off x="4067944" y="2996951"/>
            <a:ext cx="2664295" cy="3528391"/>
          </a:xfrm>
          <a:prstGeom prst="rect">
            <a:avLst/>
          </a:prstGeom>
          <a:noFill/>
          <a:ln cap="flat" cmpd="sng" w="264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Shape 152"/>
          <p:cNvSpPr/>
          <p:nvPr/>
        </p:nvSpPr>
        <p:spPr>
          <a:xfrm>
            <a:off x="4283967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Shape 153"/>
          <p:cNvSpPr/>
          <p:nvPr/>
        </p:nvSpPr>
        <p:spPr>
          <a:xfrm>
            <a:off x="4633155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Shape 154"/>
          <p:cNvSpPr/>
          <p:nvPr/>
        </p:nvSpPr>
        <p:spPr>
          <a:xfrm>
            <a:off x="4971119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5292080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Shape 156"/>
          <p:cNvSpPr/>
          <p:nvPr/>
        </p:nvSpPr>
        <p:spPr>
          <a:xfrm>
            <a:off x="5618955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Shape 157"/>
          <p:cNvSpPr/>
          <p:nvPr/>
        </p:nvSpPr>
        <p:spPr>
          <a:xfrm>
            <a:off x="5957614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Shape 158"/>
          <p:cNvSpPr/>
          <p:nvPr/>
        </p:nvSpPr>
        <p:spPr>
          <a:xfrm>
            <a:off x="6300192" y="3140967"/>
            <a:ext cx="216023" cy="144016"/>
          </a:xfrm>
          <a:prstGeom prst="rect">
            <a:avLst/>
          </a:prstGeom>
          <a:solidFill>
            <a:schemeClr val="accent1"/>
          </a:solidFill>
          <a:ln cap="flat" cmpd="sng" w="26425">
            <a:solidFill>
              <a:srgbClr val="6B767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Shape 159"/>
          <p:cNvSpPr txBox="1"/>
          <p:nvPr/>
        </p:nvSpPr>
        <p:spPr>
          <a:xfrm>
            <a:off x="4247305" y="2646669"/>
            <a:ext cx="244827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1   2   3   4    5   6   7</a:t>
            </a:r>
          </a:p>
        </p:txBody>
      </p:sp>
      <p:sp>
        <p:nvSpPr>
          <p:cNvPr id="160" name="Shape 160"/>
          <p:cNvSpPr txBox="1"/>
          <p:nvPr/>
        </p:nvSpPr>
        <p:spPr>
          <a:xfrm>
            <a:off x="7092279" y="2996951"/>
            <a:ext cx="504056" cy="360098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latin typeface="Arial"/>
                <a:ea typeface="Arial"/>
                <a:cs typeface="Arial"/>
                <a:sym typeface="Arial"/>
              </a:rPr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Background information</a:t>
            </a:r>
          </a:p>
        </p:txBody>
      </p:sp>
      <p:pic>
        <p:nvPicPr>
          <p:cNvPr id="166" name="Shape 16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26181" l="43103" r="3389" t="21315"/>
          <a:stretch/>
        </p:blipFill>
        <p:spPr>
          <a:xfrm>
            <a:off x="579575" y="1610584"/>
            <a:ext cx="7890600" cy="453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gel electrophoresis results" id="171" name="Shape 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19" y="3140967"/>
            <a:ext cx="3816424" cy="3413849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Shape 172"/>
          <p:cNvSpPr txBox="1"/>
          <p:nvPr>
            <p:ph type="title"/>
          </p:nvPr>
        </p:nvSpPr>
        <p:spPr>
          <a:xfrm>
            <a:off x="0" y="0"/>
            <a:ext cx="6206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Background knowledge</a:t>
            </a:r>
          </a:p>
        </p:txBody>
      </p:sp>
      <p:pic>
        <p:nvPicPr>
          <p:cNvPr descr="http://www.humanzyme.com/images/wp_images/spahp2.jpg" id="173" name="Shape 173"/>
          <p:cNvPicPr preferRelativeResize="0"/>
          <p:nvPr/>
        </p:nvPicPr>
        <p:blipFill rotWithShape="1">
          <a:blip r:embed="rId4">
            <a:alphaModFix/>
          </a:blip>
          <a:srcRect b="46000" l="30561" r="38288" t="5929"/>
          <a:stretch/>
        </p:blipFill>
        <p:spPr>
          <a:xfrm>
            <a:off x="5508103" y="899920"/>
            <a:ext cx="3240359" cy="595807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4" name="Shape 174"/>
          <p:cNvCxnSpPr/>
          <p:nvPr/>
        </p:nvCxnSpPr>
        <p:spPr>
          <a:xfrm flipH="1">
            <a:off x="611475" y="1719850"/>
            <a:ext cx="852000" cy="1637100"/>
          </a:xfrm>
          <a:prstGeom prst="straightConnector1">
            <a:avLst/>
          </a:prstGeom>
          <a:noFill/>
          <a:ln cap="flat" cmpd="sng" w="4445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5" name="Shape 175"/>
          <p:cNvCxnSpPr/>
          <p:nvPr/>
        </p:nvCxnSpPr>
        <p:spPr>
          <a:xfrm flipH="1" rot="10800000">
            <a:off x="1484825" y="908625"/>
            <a:ext cx="4383300" cy="757800"/>
          </a:xfrm>
          <a:prstGeom prst="straightConnector1">
            <a:avLst/>
          </a:prstGeom>
          <a:noFill/>
          <a:ln cap="flat" cmpd="sng" w="4445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6" name="Shape 176"/>
          <p:cNvCxnSpPr/>
          <p:nvPr/>
        </p:nvCxnSpPr>
        <p:spPr>
          <a:xfrm flipH="1">
            <a:off x="1115615" y="1628800"/>
            <a:ext cx="360040" cy="1728191"/>
          </a:xfrm>
          <a:prstGeom prst="straightConnector1">
            <a:avLst/>
          </a:prstGeom>
          <a:noFill/>
          <a:ln cap="flat" cmpd="sng" w="4445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7" name="Shape 177"/>
          <p:cNvSpPr txBox="1"/>
          <p:nvPr/>
        </p:nvSpPr>
        <p:spPr>
          <a:xfrm>
            <a:off x="858975" y="1143000"/>
            <a:ext cx="12240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Wells</a:t>
            </a:r>
          </a:p>
        </p:txBody>
      </p:sp>
      <p:sp>
        <p:nvSpPr>
          <p:cNvPr id="178" name="Shape 178"/>
          <p:cNvSpPr/>
          <p:nvPr/>
        </p:nvSpPr>
        <p:spPr>
          <a:xfrm>
            <a:off x="3923928" y="3645023"/>
            <a:ext cx="432047" cy="2592287"/>
          </a:xfrm>
          <a:prstGeom prst="rightBrace">
            <a:avLst>
              <a:gd fmla="val 8333" name="adj1"/>
              <a:gd fmla="val 34322" name="adj2"/>
            </a:avLst>
          </a:prstGeom>
          <a:noFill/>
          <a:ln cap="flat" cmpd="sng" w="444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5202249" y="1412775"/>
            <a:ext cx="737700" cy="4176600"/>
          </a:xfrm>
          <a:prstGeom prst="leftBrace">
            <a:avLst>
              <a:gd fmla="val 8333" name="adj1"/>
              <a:gd fmla="val 75388" name="adj2"/>
            </a:avLst>
          </a:prstGeom>
          <a:noFill/>
          <a:ln cap="flat" cmpd="sng" w="4445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Shape 180"/>
          <p:cNvSpPr txBox="1"/>
          <p:nvPr/>
        </p:nvSpPr>
        <p:spPr>
          <a:xfrm>
            <a:off x="4283976" y="4365100"/>
            <a:ext cx="1008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Ladder</a:t>
            </a:r>
          </a:p>
        </p:txBody>
      </p:sp>
      <p:cxnSp>
        <p:nvCxnSpPr>
          <p:cNvPr id="181" name="Shape 181"/>
          <p:cNvCxnSpPr/>
          <p:nvPr/>
        </p:nvCxnSpPr>
        <p:spPr>
          <a:xfrm flipH="1">
            <a:off x="2627784" y="2348880"/>
            <a:ext cx="360040" cy="1728191"/>
          </a:xfrm>
          <a:prstGeom prst="straightConnector1">
            <a:avLst/>
          </a:prstGeom>
          <a:noFill/>
          <a:ln cap="flat" cmpd="sng" w="4445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2" name="Shape 182"/>
          <p:cNvCxnSpPr/>
          <p:nvPr/>
        </p:nvCxnSpPr>
        <p:spPr>
          <a:xfrm>
            <a:off x="2987824" y="2348880"/>
            <a:ext cx="144016" cy="1440160"/>
          </a:xfrm>
          <a:prstGeom prst="straightConnector1">
            <a:avLst/>
          </a:prstGeom>
          <a:noFill/>
          <a:ln cap="flat" cmpd="sng" w="4445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3" name="Shape 183"/>
          <p:cNvSpPr txBox="1"/>
          <p:nvPr/>
        </p:nvSpPr>
        <p:spPr>
          <a:xfrm>
            <a:off x="2483776" y="1988850"/>
            <a:ext cx="1224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Bands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457200" y="533400"/>
            <a:ext cx="8229600" cy="9905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rPr b="0" i="0" lang="en-US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TAE Buffer</a:t>
            </a:r>
          </a:p>
        </p:txBody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467543" y="1628800"/>
            <a:ext cx="8229600" cy="25488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82880" lvl="0" marL="182880" marR="0" rtl="0" algn="l">
              <a:spcBef>
                <a:spcPts val="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Used to control pH value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Pay attention to the concentration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10x TAE buffer → 1x TAE Buffer</a:t>
            </a: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2880" lvl="0" marL="182880" marR="0" rtl="0" algn="l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10x =  10倍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